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sldIdLst>
    <p:sldId id="368" r:id="rId2"/>
    <p:sldId id="378" r:id="rId3"/>
    <p:sldId id="411" r:id="rId4"/>
    <p:sldId id="412" r:id="rId5"/>
    <p:sldId id="413" r:id="rId6"/>
    <p:sldId id="407" r:id="rId7"/>
    <p:sldId id="415" r:id="rId8"/>
    <p:sldId id="416" r:id="rId9"/>
    <p:sldId id="417" r:id="rId10"/>
    <p:sldId id="410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 autoAdjust="0"/>
    <p:restoredTop sz="91769" autoAdjust="0"/>
  </p:normalViewPr>
  <p:slideViewPr>
    <p:cSldViewPr snapToGrid="0" snapToObjects="1" showGuides="1">
      <p:cViewPr varScale="1">
        <p:scale>
          <a:sx n="156" d="100"/>
          <a:sy n="156" d="100"/>
        </p:scale>
        <p:origin x="1120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7T06:29:44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86 698 16383,'43'0'0,"-9"0"0,-23 0 0,0 0 0,9 0 0,8 0 0,30 0 0,-1 0 0,7 0 0,15 0 0,-14 0 0,-6 0 0,2 0 0,29 0 0,-33 0 0,-1 0 0,19 0 0,-8 0 0,6 0 0,-12 0 0,20 0 0,-12-5 0,4 4 0,-6-4 0,-1 5 0,16 0 0,-12 0 0,12 0 0,-8 0 0,-6 0 0,13 0 0,-5 0 0,-7 0 0,3 0 0,-5 0 0,1 0 0,6 0 0,-14 0 0,4 5 0,-10-4 0,4 4 0,-7-5 0,-6 4 0,5-3 0,-10 4 0,10-5 0,-11 0 0,5 0 0,0 0 0,-4 0 0,4 0 0,-11 0 0,4 0 0,-5 0 0,1 4 0,10-3 0,-3 2 0,18-3 0,-5 0 0,19 0 0,-10 0 0,19 0 0,-20 0 0,-7 0 0,-2 0 0,3 5 0,-2-5 0,-1 1 0,-3 3 0,23-4 0,-25 0 0,3 0 0,-17 0 0,-1 0 0,-6 0 0,0 0 0,11 0 0,-2 0 0,15 0 0,2 0 0,8 0 0,6 0 0,8 0 0,-13 0 0,11 0 0,-5 0 0,30 0 0,-22 0 0,19 0 0,-41 0 0,-1 0 0,-2 4 0,-4-2 0,5 2 0,1-4 0,-1 0 0,1 5 0,-1-4 0,-6 3 0,5-4 0,-10 0 0,4 0 0,-11 0 0,3 0 0,-8 0 0,9 0 0,-5 5 0,12-4 0,-4 3 0,10-4 0,-5 0 0,7 4 0,-1-2 0,-5 2 0,4-4 0,-11 0 0,22 4 0,-24 1 0,17 0 0,-27-1 0,5 0 0,-1-3 0,-3 7 0,3-7 0,-5 3 0,1 0 0,-1-3 0,-5 2 0,4-3 0,-7 0 0,7 0 0,-4 0 0,5 0 0,0 0 0,1 0 0,-1 0 0,5 0 0,2 0 0,5 0 0,6 0 0,-4 0 0,4 0 0,-6 0 0,0 0 0,0 0 0,-6 0 0,0 0 0,-6 0 0,-4 0 0,-2 0 0,-8 0 0,6 0 0,-3 0 0,0 0 0,6 0 0,-8 0 0,6 0 0,0 0 0,-6 0 0,5 0 0,1 0 0,-1 0 0,9 4 0,-5-3 0,4 7 0,-4-3 0,-2-1 0,-4 3 0,0-6 0,-1 6 0,0-6 0,-4 11 0,0 0 0,-8 6 0,1-1 0,-4-3 0,0 3 0,0-2 0,0 3 0,0-4 0,-4 0 0,-3 1 0,-4-1 0,-4-3 0,0-1 0,1-6 0,-1 0 0,-3-4 0,3 0 0,-7 0 0,10 0 0,-10 0 0,6 0 0,-4 0 0,1 0 0,-2 0 0,-1 0 0,-15 0 0,2 0 0,-15 0 0,5 0 0,-7 0 0,1 0 0,-8 0 0,12 0 0,-10 0 0,18 0 0,0 0 0,2 0 0,4 0 0,-5 0 0,-13 5 0,4-4 0,-18 4 0,18-1 0,-16-3 0,15 3 0,-17-4 0,12 0 0,1 0 0,8 0 0,11 0 0,-4 0 0,14 0 0,-7 0 0,3 0 0,-12 0 0,-7 0 0,-5 0 0,5 0 0,-11 0 0,4 0 0,-7 0 0,-5 0 0,12 0 0,-12 0 0,12 0 0,1 0 0,2 0 0,4 0 0,-20 0 0,5 0 0,-21 0 0,14 0 0,-13 0 0,5 0 0,7 0 0,-10 0 0,17 0 0,-12 0 0,1 0 0,11 0 0,-4 0 0,15 0 0,-1 0 0,1 0 0,-1 0 0,6 0 0,-4 0 0,11 0 0,-5 0 0,11 0 0,1 0 0,1 0 0,3 0 0,-9 0 0,4 0 0,-17 0 0,2 0 0,-16 0 0,-4 0 0,-7 0 0,-8 0 0,14 0 0,-11 0 0,11 0 0,-7 0 0,2 0 0,8 0 0,6 0 0,2 0 0,6 0 0,7 0 0,-5 0 0,4 0 0,-6 5 0,1-4 0,-1 8 0,1-8 0,-8 9 0,6-9 0,-5 8 0,6-8 0,1 9 0,-1-9 0,7 3 0,1-4 0,5 0 0,7 0 0,0 0 0,6 0 0,-6 0 0,5 0 0,-5 0 0,1 0 0,-8 0 0,-24 0 0,7 0 0,-12 0 0,16 0 0,1 0 0,5 0 0,-4 0 0,10 0 0,-4 0 0,6 0 0,0 0 0,0 0 0,0 0 0,0 0 0,-1 0 0,7 0 0,-5 0 0,4 0 0,-5 0 0,-1 0 0,1 0 0,0 0 0,-29 0 0,22 0 0,-35 0 0,33 0 0,-11 0 0,6 0 0,0 0 0,7 0 0,6 0 0,7 0 0,6 0 0,4 0 0,2 0 0,4 0 0,0 0 0,1 0 0,-3 0 0,-1 0 0,3 0 0,-2 0 0,1 0 0,0 0 0,-8 0 0,8-3 0,-8-2 0,3 0 0,0-2 0,-3 2 0,8-3 0,0 3 0,2-2 0,4-1 0,-4-3 0,3-1 0,2-1 0,2 1 0,4-6 0,1 3 0,0 0 0,2-2 0,-2 5 0,3-6 0,0 0 0,0 5 0,0-5 0,0 3 0,0 2 0,0-9 0,0 9 0,0-2 0,0-7 0,0 8 0,0-14 0,0 6 0,0-4 0,0-5 0,-4-2 0,3-5 0,-8 5 0,8 1 0,-3 6 0,1 4 0,2 2 0,-3 7 0,13-1 0,12 18 0,-4-8 0,10 17 0,-19-12 0,7 6 0,7-2 0,-3-1 0,12 0 0,2-4 0,7 0 0,18 0 0,9 0 0,17 0 0,9 0 0,-43 0 0,1 0 0,3 0 0,1 0 0,-2 0 0,-2 0 0,30 0 0,14 0 0,-30 0 0,18 0 0,-9 0 0,-8 0 0,-6 0 0,-8 0 0,-8 0 0,-6 0 0,0 0 0,-5 0 0,-1 0 0,-6 0 0,0 0 0,0 0 0,-4 0 0,3 0 0,-4-4 0,6 3 0,-1-3 0,5 4 0,8-5 0,13 4 0,1-4 0,12 5 0,-12 0 0,12-5 0,-12 4 0,12-4 0,-12 5 0,5 0 0,-7 0 0,1 0 0,-1 0 0,-6 0 0,5 0 0,-4 0 0,5 0 0,1 0 0,-1 0 0,-5-4 0,-2 3 0,-6-3 0,0-1 0,-5 4 0,-2-3 0,-5 0 0,1 3 0,-1-3 0,5 4 0,-3 0 0,8-4 0,-3 3 0,5-8 0,0 8 0,0-7 0,6 2 0,-4 1 0,4-4 0,-6 8 0,0-8 0,-5 4 0,3 0 0,-3 1 0,5 0 0,-5 3 0,4-3 0,-4-1 0,-1 4 0,0-3 0,-1 0 0,-3 3 0,3-4 0,-5 1 0,1 3 0,-6-2 0,9 3 0,-7-4 0,9 3 0,-6-3 0,22 4 0,-16 0 0,28 0 0,-26 0 0,16 0 0,2 0 0,-5 0 0,16 0 0,-15 0 0,16 0 0,-11 0 0,5 0 0,1 0 0,-6 0 0,5 0 0,-7 0 0,1 0 0,-1 0 0,7 0 0,-5 0 0,5 0 0,-6 0 0,-1 0 0,-5 0 0,4 4 0,-11-3 0,17 4 0,-20-5 0,7 0 0,-17 0 0,0 0 0,5 0 0,-3 0 0,9 0 0,-5 0 0,6 0 0,1 0 0,5 0 0,-5 0 0,11 0 0,-4 0 0,-1 0 0,5 0 0,-4 0 0,-1 0 0,5 0 0,-10 0 0,4 0 0,-6 0 0,0 0 0,0 0 0,0 0 0,-5 0 0,3 0 0,-3 0 0,0 0 0,-2 0 0,1 0 0,-5 0 0,0 0 0,-2 4 0,-3-3 0,4 7 0,5-7 0,-3 6 0,3-6 0,-5 7 0,6-7 0,-5 7 0,5-7 0,-6 6 0,0-6 0,0 3 0,1 0 0,-1-3 0,5 3 0,-3-4 0,3 4 0,-5-3 0,6 3 0,-5-4 0,4 0 0,-9 3 0,3-2 0,-8 3 0,4-4 0,-9 0 0,9 0 0,-7 0 0,4 0 0,3 0 0,-11 0 0,11 0 0,-7 0 0,-2 0 0,8 0 0,-73-4 0,25-2 0,-20 4 0,-6-1 0,-32-8 0,16 7 0,-12-1 0,4 1 0,-3-4 0,0 0 0,-4 1 0,-6 1 0,8-1 0,9 0 0,6 0 0,2 0 0,0 0 0,0 0 0,1 0 0,0-3 0,0 0 0,4 2 0,-1 0 0,-6-5 0,-3 0 0,-25 0 0,1 0 0,27 2 0,-2 0 0,0 0 0,-5 0 0,4 2 0,0 0 0,3 2 0,-2-4 0,1 1 0,-1 2 0,4 2 0,13-1 0,2 1 0,-2 0 0,2-1 0,0 1 0,2 0 0,-27-6 0,2 6 0,14 1 0,2 5 0,0-5 0,5 3 0,-6-2 0,8 4 0,-7 0 0,4 0 0,-10 0 0,10 0 0,-4 0 0,6 0 0,1 0 0,5 0 0,-4 0 0,5 0 0,-14 0 0,6 0 0,-5 0 0,6 0 0,7 0 0,1 0 0,11 0 0,-4 4 0,14-3 0,-3 7 0,10-8 0,0 4 0,-5 0 0,4 0 0,-13 5 0,-4 0 0,-12 1 0,-12 1 0,10-1 0,-15 1 0,9 4 0,-12-3 0,-1 9 0,-7-8 0,6 3 0,-6 0 0,14-4 0,-5 4 0,12-6 0,-5 1 0,6-1 0,1-4 0,5-2 0,2-4 0,11 0 0,2 0 0,4 0 0,6 0 0,0 0 0,5 0 0,0 0 0,-5 0 0,0 0 0,-17 0 0,-2 0 0,-6 0 0,-4 0 0,-2 0 0,-8 0 0,-6 0 0,-1 0 0,1 0 0,-16 0 0,11 0 0,-18 0 0,33 0 0,-22 0 0,22 0 0,-17 0 0,13 0 0,1 0 0,14 0 0,1 0 0,11 0 0,1 0 0,11 0 0,0 0 0,2 0 0,6 0 0,-5 0 0,2 4 0,-1 0 0,-2 0 0,3 3 0,-5-6 0,8 6 0,-7-7 0,8 4 0,-7-1 0,-1-2 0,4 2 0,-2 0 0,5-2 0,-6 3 0,2-4 0,2 0 0,-3 0 0,6 0 0,-5 0 0,1 0 0,2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70625D-0C4E-C898-5E13-34C09ADACBFB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7-9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6B644-2FBC-1C52-1351-08CA35D2F3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i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</a:t>
            </a: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 Polygenic analysis and Summary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BA8FC-1324-3E4F-9DCD-B2727AE4FE68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59D5-F64B-324F-9FB4-C9CD4D71AD34}"/>
              </a:ext>
            </a:extLst>
          </p:cNvPr>
          <p:cNvSpPr txBox="1"/>
          <p:nvPr/>
        </p:nvSpPr>
        <p:spPr>
          <a:xfrm>
            <a:off x="5951534" y="3820268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Zeyun</a:t>
            </a:r>
            <a:r>
              <a:rPr lang="en-US" dirty="0"/>
              <a:t> Lu</a:t>
            </a:r>
          </a:p>
          <a:p>
            <a:r>
              <a:rPr lang="en-US" dirty="0" err="1"/>
              <a:t>zeyunlu@usc.edu</a:t>
            </a:r>
            <a:endParaRPr lang="en-US" dirty="0"/>
          </a:p>
        </p:txBody>
      </p:sp>
      <p:pic>
        <p:nvPicPr>
          <p:cNvPr id="5" name="Picture 6" descr="Nicholas Mancuso">
            <a:extLst>
              <a:ext uri="{FF2B5EF4-FFF2-40B4-BE49-F238E27FC236}">
                <a16:creationId xmlns:a16="http://schemas.microsoft.com/office/drawing/2014/main" id="{432A8DE5-EF99-6F4D-85F8-FD1F366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E207F7C-E6D9-83FE-35D8-27252838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46" y="3198506"/>
            <a:ext cx="1197842" cy="12435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lab!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4EA17-1814-C34B-8D20-4F7817A657E8}"/>
              </a:ext>
            </a:extLst>
          </p:cNvPr>
          <p:cNvSpPr/>
          <p:nvPr/>
        </p:nvSpPr>
        <p:spPr>
          <a:xfrm>
            <a:off x="3537019" y="3620183"/>
            <a:ext cx="537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PS</a:t>
            </a:r>
            <a:r>
              <a:rPr lang="en-US" dirty="0"/>
              <a:t>: More Clustering, PCA, and high-dimensional visualization with Dr. Kimberly </a:t>
            </a:r>
            <a:r>
              <a:rPr lang="en-US" dirty="0" err="1"/>
              <a:t>Siegmund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/>
              <a:t>Characterize shared pathways using GWAS summary statistics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truncated Singular Value Decomposition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117847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0385-E936-C540-A6BB-B6EE04E3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Pleiotropy is </a:t>
            </a:r>
            <a:r>
              <a:rPr lang="en-US" b="1" dirty="0"/>
              <a:t>pervasive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83020-619A-1A4D-815D-C548D5A7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16" y="932599"/>
            <a:ext cx="4474916" cy="36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EA8F0-7FC3-7E40-8F4D-5DEC4858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8" y="1063229"/>
            <a:ext cx="3726682" cy="1387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35E6B-1349-484B-AC0B-5617A0BCF484}"/>
              </a:ext>
            </a:extLst>
          </p:cNvPr>
          <p:cNvSpPr txBox="1"/>
          <p:nvPr/>
        </p:nvSpPr>
        <p:spPr>
          <a:xfrm>
            <a:off x="283333" y="250789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N=179k; 220 deep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FDE9D-E04E-B04A-BB18-AAB16334B847}"/>
              </a:ext>
            </a:extLst>
          </p:cNvPr>
          <p:cNvSpPr txBox="1"/>
          <p:nvPr/>
        </p:nvSpPr>
        <p:spPr>
          <a:xfrm>
            <a:off x="373768" y="3116483"/>
            <a:ext cx="3921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</a:t>
            </a:r>
            <a:r>
              <a:rPr lang="en-US" sz="2000" dirty="0"/>
              <a:t>: how can we characterize shared genetic components?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82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I: </a:t>
            </a:r>
            <a:r>
              <a:rPr lang="en-US" sz="3600" i="1" dirty="0"/>
              <a:t>Think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1192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Recap: 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14:cNvPr>
              <p14:cNvContentPartPr/>
              <p14:nvPr/>
            </p14:nvContentPartPr>
            <p14:xfrm>
              <a:off x="4653400" y="2790004"/>
              <a:ext cx="2815920" cy="40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400" y="2682364"/>
                <a:ext cx="292356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II: </a:t>
            </a:r>
            <a:r>
              <a:rPr lang="en-US" sz="3600" i="1" dirty="0"/>
              <a:t>Think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50741-3442-2C40-B3DD-33DB23E6A755}"/>
              </a:ext>
            </a:extLst>
          </p:cNvPr>
          <p:cNvSpPr txBox="1"/>
          <p:nvPr/>
        </p:nvSpPr>
        <p:spPr>
          <a:xfrm>
            <a:off x="6601767" y="28235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4057-EE7F-B84A-A300-D5BBBFA7C175}"/>
              </a:ext>
            </a:extLst>
          </p:cNvPr>
          <p:cNvSpPr txBox="1"/>
          <p:nvPr/>
        </p:nvSpPr>
        <p:spPr>
          <a:xfrm>
            <a:off x="7748954" y="323724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93749-5F2C-EA4A-A202-798CB42401F6}"/>
              </a:ext>
            </a:extLst>
          </p:cNvPr>
          <p:cNvSpPr txBox="1"/>
          <p:nvPr/>
        </p:nvSpPr>
        <p:spPr>
          <a:xfrm>
            <a:off x="4572000" y="41028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1787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57D5-B03D-8D4A-8970-EB919ED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Thought Experiment Pt III: </a:t>
            </a:r>
            <a:r>
              <a:rPr lang="en-US" sz="2400" i="1" dirty="0"/>
              <a:t>Think Hard with a Vengeance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2F8A-FCBF-994B-B402-5C59B5EF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5" y="1363683"/>
            <a:ext cx="3921548" cy="3255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E3CC5-79ED-4A44-92E4-034A60483F0A}"/>
              </a:ext>
            </a:extLst>
          </p:cNvPr>
          <p:cNvSpPr txBox="1"/>
          <p:nvPr/>
        </p:nvSpPr>
        <p:spPr>
          <a:xfrm>
            <a:off x="457200" y="1786920"/>
            <a:ext cx="4607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can we </a:t>
            </a:r>
            <a:r>
              <a:rPr lang="en-US" sz="2400" b="1" dirty="0"/>
              <a:t>make</a:t>
            </a:r>
            <a:r>
              <a:rPr lang="en-US" sz="2400" dirty="0"/>
              <a:t> of this?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can we </a:t>
            </a:r>
            <a:r>
              <a:rPr lang="en-US" sz="2400" b="1" dirty="0"/>
              <a:t>generalize</a:t>
            </a:r>
            <a:r>
              <a:rPr lang="en-US" sz="2400" dirty="0"/>
              <a:t> this across many SNPs?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to </a:t>
            </a:r>
            <a:r>
              <a:rPr lang="en-US" sz="2400" b="1" dirty="0"/>
              <a:t>keep “interesting directions”</a:t>
            </a:r>
            <a:r>
              <a:rPr lang="en-US" sz="2400" dirty="0"/>
              <a:t> underlying phenotypes?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764F3-4DC0-984D-AE11-B81576560500}"/>
              </a:ext>
            </a:extLst>
          </p:cNvPr>
          <p:cNvSpPr txBox="1"/>
          <p:nvPr/>
        </p:nvSpPr>
        <p:spPr>
          <a:xfrm>
            <a:off x="5358105" y="990392"/>
            <a:ext cx="332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Alert - Simulated Data - Alert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8B9AF-EB09-D149-ADD5-ECED03CC7BAA}"/>
              </a:ext>
            </a:extLst>
          </p:cNvPr>
          <p:cNvSpPr txBox="1"/>
          <p:nvPr/>
        </p:nvSpPr>
        <p:spPr>
          <a:xfrm>
            <a:off x="238470" y="1190447"/>
            <a:ext cx="511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When in doubt, make a plot!</a:t>
            </a:r>
            <a:endParaRPr lang="en-US" sz="2400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F443C-A8FA-2241-A51F-A37D8BEE1BC7}"/>
              </a:ext>
            </a:extLst>
          </p:cNvPr>
          <p:cNvCxnSpPr/>
          <p:nvPr/>
        </p:nvCxnSpPr>
        <p:spPr>
          <a:xfrm flipV="1">
            <a:off x="7022452" y="1678075"/>
            <a:ext cx="1177003" cy="11354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3166BB-96BF-2647-B218-B9425CF5F109}"/>
              </a:ext>
            </a:extLst>
          </p:cNvPr>
          <p:cNvCxnSpPr>
            <a:cxnSpLocks/>
          </p:cNvCxnSpPr>
          <p:nvPr/>
        </p:nvCxnSpPr>
        <p:spPr>
          <a:xfrm flipH="1" flipV="1">
            <a:off x="6551525" y="2245806"/>
            <a:ext cx="462418" cy="5777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4E328-3739-214E-93AF-4567A784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8" y="818911"/>
            <a:ext cx="4295672" cy="1651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DEE-AC3E-0845-ADA8-0A2269C7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643"/>
            <a:ext cx="8229600" cy="857250"/>
          </a:xfrm>
        </p:spPr>
        <p:txBody>
          <a:bodyPr/>
          <a:lstStyle/>
          <a:p>
            <a:r>
              <a:rPr lang="en-US" dirty="0" err="1"/>
              <a:t>DeGAs</a:t>
            </a:r>
            <a:r>
              <a:rPr lang="en-US" dirty="0"/>
              <a:t>: Truncated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6F03C-899E-0147-AB87-A5B60861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58" y="1270970"/>
            <a:ext cx="3816768" cy="3173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/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Decomposition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PCs and loadings</a:t>
                </a:r>
                <a:br>
                  <a:rPr lang="en-US" sz="2000" dirty="0"/>
                </a:b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are singular values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Truncated limits to top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singular values and corresponding loadings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fast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blipFill>
                <a:blip r:embed="rId4"/>
                <a:stretch>
                  <a:fillRect l="-1005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D69CEC1-8DAF-C340-85FD-4F7C3604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709" y="1331260"/>
            <a:ext cx="3423573" cy="3173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2660C-5232-4D4D-9F0B-A3B787674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540" y="832874"/>
            <a:ext cx="3586742" cy="39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66001</TotalTime>
  <Words>438</Words>
  <Application>Microsoft Macintosh PowerPoint</Application>
  <PresentationFormat>On-screen Show (16:9)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Source Sans Pro</vt:lpstr>
      <vt:lpstr>1_Office Theme</vt:lpstr>
      <vt:lpstr>PowerPoint Presentation</vt:lpstr>
      <vt:lpstr>Recap</vt:lpstr>
      <vt:lpstr>Goals</vt:lpstr>
      <vt:lpstr>Pleiotropy is pervasive</vt:lpstr>
      <vt:lpstr>Thought Experiment Pt I: Think Hard</vt:lpstr>
      <vt:lpstr>Recap: Multi-variate MR</vt:lpstr>
      <vt:lpstr>Thought Experiment Pt II: Think Harder</vt:lpstr>
      <vt:lpstr>Thought Experiment Pt III: Think Hard with a Vengeance</vt:lpstr>
      <vt:lpstr>DeGAs: Truncated SVD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Nicholas Mancuso</cp:lastModifiedBy>
  <cp:revision>1745</cp:revision>
  <cp:lastPrinted>2021-06-04T01:29:19Z</cp:lastPrinted>
  <dcterms:created xsi:type="dcterms:W3CDTF">2017-08-10T22:08:10Z</dcterms:created>
  <dcterms:modified xsi:type="dcterms:W3CDTF">2023-06-07T17:43:16Z</dcterms:modified>
</cp:coreProperties>
</file>